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4"/>
  </p:notesMasterIdLst>
  <p:sldIdLst>
    <p:sldId id="257" r:id="rId3"/>
    <p:sldId id="258" r:id="rId4"/>
    <p:sldId id="259" r:id="rId5"/>
    <p:sldId id="260" r:id="rId6"/>
    <p:sldId id="267" r:id="rId7"/>
    <p:sldId id="261" r:id="rId8"/>
    <p:sldId id="262" r:id="rId9"/>
    <p:sldId id="268" r:id="rId10"/>
    <p:sldId id="264" r:id="rId11"/>
    <p:sldId id="283" r:id="rId12"/>
    <p:sldId id="284" r:id="rId13"/>
    <p:sldId id="269" r:id="rId14"/>
    <p:sldId id="285" r:id="rId15"/>
    <p:sldId id="270" r:id="rId16"/>
    <p:sldId id="271" r:id="rId17"/>
    <p:sldId id="274" r:id="rId18"/>
    <p:sldId id="286" r:id="rId19"/>
    <p:sldId id="275" r:id="rId20"/>
    <p:sldId id="288" r:id="rId21"/>
    <p:sldId id="278" r:id="rId22"/>
    <p:sldId id="272" r:id="rId23"/>
    <p:sldId id="289" r:id="rId24"/>
    <p:sldId id="291" r:id="rId25"/>
    <p:sldId id="292" r:id="rId26"/>
    <p:sldId id="294" r:id="rId27"/>
    <p:sldId id="295" r:id="rId28"/>
    <p:sldId id="277" r:id="rId29"/>
    <p:sldId id="279" r:id="rId30"/>
    <p:sldId id="280" r:id="rId31"/>
    <p:sldId id="282" r:id="rId32"/>
    <p:sldId id="26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3" d="100"/>
          <a:sy n="43" d="100"/>
        </p:scale>
        <p:origin x="80" y="1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4B2EF-EA18-4FC8-9A90-01E01C09886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394800" y="3240000"/>
            <a:ext cx="5400000" cy="92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ACD57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37600" y="4716000"/>
            <a:ext cx="6321600" cy="648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正五边形 8"/>
          <p:cNvSpPr/>
          <p:nvPr/>
        </p:nvSpPr>
        <p:spPr>
          <a:xfrm>
            <a:off x="5338169" y="1528270"/>
            <a:ext cx="1515662" cy="1443488"/>
          </a:xfrm>
          <a:prstGeom prst="pentagon">
            <a:avLst/>
          </a:prstGeom>
          <a:noFill/>
          <a:ln w="3492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33298" y="1319422"/>
            <a:ext cx="897925" cy="1861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1500" dirty="0">
                <a:solidFill>
                  <a:srgbClr val="DACD57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L</a:t>
            </a:r>
            <a:endParaRPr lang="zh-CN" altLang="en-US" sz="11500" dirty="0">
              <a:solidFill>
                <a:srgbClr val="DACD57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376101" y="4714787"/>
            <a:ext cx="54288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8616602" y="3176518"/>
            <a:ext cx="1039407" cy="527815"/>
            <a:chOff x="8608364" y="3176518"/>
            <a:chExt cx="1039407" cy="527815"/>
          </a:xfrm>
        </p:grpSpPr>
        <p:sp>
          <p:nvSpPr>
            <p:cNvPr id="13" name="等腰三角形 12"/>
            <p:cNvSpPr/>
            <p:nvPr/>
          </p:nvSpPr>
          <p:spPr>
            <a:xfrm rot="14024970">
              <a:off x="8832201" y="2952681"/>
              <a:ext cx="295275" cy="74295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9075070" y="3131632"/>
              <a:ext cx="251461" cy="893941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616736" y="3780133"/>
            <a:ext cx="1073174" cy="494005"/>
            <a:chOff x="2732068" y="3780133"/>
            <a:chExt cx="1073174" cy="494005"/>
          </a:xfrm>
        </p:grpSpPr>
        <p:sp>
          <p:nvSpPr>
            <p:cNvPr id="16" name="等腰三角形 15"/>
            <p:cNvSpPr/>
            <p:nvPr/>
          </p:nvSpPr>
          <p:spPr>
            <a:xfrm rot="2737123">
              <a:off x="3286129" y="3755026"/>
              <a:ext cx="295275" cy="74295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4912153">
              <a:off x="3053308" y="3458893"/>
              <a:ext cx="251461" cy="893941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3376101" y="5369744"/>
            <a:ext cx="54288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743200" y="4006800"/>
            <a:ext cx="6710400" cy="583200"/>
          </a:xfrm>
          <a:solidFill>
            <a:srgbClr val="DACD57"/>
          </a:solidFill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2"/>
          <p:cNvSpPr/>
          <p:nvPr/>
        </p:nvSpPr>
        <p:spPr>
          <a:xfrm>
            <a:off x="4714875" y="-9524"/>
            <a:ext cx="2762250" cy="2362199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84110"/>
              <a:gd name="connsiteX1-25" fmla="*/ 2762250 w 2762250"/>
              <a:gd name="connsiteY1-26" fmla="*/ 0 h 2884110"/>
              <a:gd name="connsiteX2-27" fmla="*/ 2762250 w 2762250"/>
              <a:gd name="connsiteY2-28" fmla="*/ 2466975 h 2884110"/>
              <a:gd name="connsiteX3-29" fmla="*/ 1371600 w 2762250"/>
              <a:gd name="connsiteY3-30" fmla="*/ 2884110 h 2884110"/>
              <a:gd name="connsiteX4-31" fmla="*/ 0 w 2762250"/>
              <a:gd name="connsiteY4-32" fmla="*/ 2466975 h 2884110"/>
              <a:gd name="connsiteX5-33" fmla="*/ 0 w 2762250"/>
              <a:gd name="connsiteY5-34" fmla="*/ 0 h 28841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8411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1600" y="288411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0970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4800" y="2066400"/>
            <a:ext cx="8276400" cy="2880000"/>
          </a:xfrm>
          <a:solidFill>
            <a:srgbClr val="DACD57">
              <a:alpha val="75000"/>
            </a:srgbClr>
          </a:solidFill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内容占位符 18"/>
          <p:cNvSpPr>
            <a:spLocks noGrp="1"/>
          </p:cNvSpPr>
          <p:nvPr>
            <p:ph sz="quarter" idx="13"/>
          </p:nvPr>
        </p:nvSpPr>
        <p:spPr>
          <a:xfrm>
            <a:off x="4311939" y="4178175"/>
            <a:ext cx="3568123" cy="5739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竖排标题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304800"/>
            <a:ext cx="10515600" cy="5861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BD9D8-00EC-4D12-B78E-1DA996BE6864}" type="datetimeFigureOut">
              <a:rPr lang="zh-CN" altLang="en-US" smtClean="0"/>
              <a:t>2025/7/13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8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9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616602" y="3176518"/>
            <a:ext cx="1039407" cy="527815"/>
            <a:chOff x="8608364" y="3176518"/>
            <a:chExt cx="1039407" cy="527815"/>
          </a:xfrm>
        </p:grpSpPr>
        <p:sp>
          <p:nvSpPr>
            <p:cNvPr id="14" name="等腰三角形 13"/>
            <p:cNvSpPr/>
            <p:nvPr/>
          </p:nvSpPr>
          <p:spPr>
            <a:xfrm rot="14024970">
              <a:off x="8832201" y="2952681"/>
              <a:ext cx="295275" cy="74295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9075070" y="3131632"/>
              <a:ext cx="251461" cy="893941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16736" y="3780133"/>
            <a:ext cx="1073174" cy="494005"/>
            <a:chOff x="2732068" y="3780133"/>
            <a:chExt cx="1073174" cy="494005"/>
          </a:xfrm>
        </p:grpSpPr>
        <p:sp>
          <p:nvSpPr>
            <p:cNvPr id="18" name="等腰三角形 17"/>
            <p:cNvSpPr/>
            <p:nvPr/>
          </p:nvSpPr>
          <p:spPr>
            <a:xfrm rot="2737123">
              <a:off x="3286129" y="3755026"/>
              <a:ext cx="295275" cy="74295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4912153">
              <a:off x="3053308" y="3458893"/>
              <a:ext cx="251461" cy="893941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2"/>
          <p:cNvSpPr>
            <a:spLocks noGrp="1"/>
          </p:cNvSpPr>
          <p:nvPr/>
        </p:nvSpPr>
        <p:spPr>
          <a:xfrm>
            <a:off x="1524635" y="376367"/>
            <a:ext cx="9144000" cy="1030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糖尿病预治智能助手</a:t>
            </a:r>
            <a:r>
              <a:rPr b="1" dirty="0" err="1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副标题 4"/>
          <p:cNvSpPr/>
          <p:nvPr/>
        </p:nvSpPr>
        <p:spPr>
          <a:xfrm>
            <a:off x="2915920" y="4884420"/>
            <a:ext cx="6360795" cy="47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项目负责人：付康</a:t>
            </a:r>
          </a:p>
        </p:txBody>
      </p:sp>
      <p:sp>
        <p:nvSpPr>
          <p:cNvPr id="16" name="副标题 4"/>
          <p:cNvSpPr/>
          <p:nvPr/>
        </p:nvSpPr>
        <p:spPr>
          <a:xfrm>
            <a:off x="2915285" y="4225925"/>
            <a:ext cx="6360795" cy="47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指导教师：赵娟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0A085-5435-2B38-0737-00B7E7CE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FEC75C-D2C4-522F-0163-A6001BC567EF}"/>
              </a:ext>
            </a:extLst>
          </p:cNvPr>
          <p:cNvSpPr txBox="1"/>
          <p:nvPr/>
        </p:nvSpPr>
        <p:spPr>
          <a:xfrm>
            <a:off x="2391524" y="481942"/>
            <a:ext cx="2052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DeepSeek</a:t>
            </a:r>
            <a:r>
              <a:rPr lang="zh-CN" altLang="en-US" dirty="0">
                <a:solidFill>
                  <a:schemeClr val="bg1"/>
                </a:solidFill>
              </a:rPr>
              <a:t>：其核心技术优势包括自然语言处（</a:t>
            </a:r>
            <a:r>
              <a:rPr lang="en-US" altLang="zh-CN" dirty="0">
                <a:solidFill>
                  <a:schemeClr val="bg1"/>
                </a:solidFill>
              </a:rPr>
              <a:t>NLP</a:t>
            </a:r>
            <a:r>
              <a:rPr lang="zh-CN" altLang="en-US" dirty="0">
                <a:solidFill>
                  <a:schemeClr val="bg1"/>
                </a:solidFill>
              </a:rPr>
              <a:t>）、机器学习与深度学习、大数据分析、个性化推荐、智能交互、跨平台整合以及安全性与隐私保护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910845-A389-02E8-1554-8114B19397E4}"/>
              </a:ext>
            </a:extLst>
          </p:cNvPr>
          <p:cNvSpPr txBox="1"/>
          <p:nvPr/>
        </p:nvSpPr>
        <p:spPr>
          <a:xfrm>
            <a:off x="4738251" y="459293"/>
            <a:ext cx="2052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LLM</a:t>
            </a:r>
            <a:r>
              <a:rPr lang="zh-CN" altLang="en-US" dirty="0">
                <a:solidFill>
                  <a:schemeClr val="bg1"/>
                </a:solidFill>
              </a:rPr>
              <a:t>：是一种基于深度学习的人工智能技术，也是自然语言处理的核心研究内容之一 。其使用大规模数据集对模型进行训练，从而使其能够生成自然语言文本或理解语言文本的含义。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BA7290-FDBA-5BC7-F0FD-3B96CF0ED24D}"/>
              </a:ext>
            </a:extLst>
          </p:cNvPr>
          <p:cNvSpPr txBox="1"/>
          <p:nvPr/>
        </p:nvSpPr>
        <p:spPr>
          <a:xfrm>
            <a:off x="7084978" y="481942"/>
            <a:ext cx="2052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火山引擎：将字节跳动快速发展过程中积累的增长方法、技术能力和应用工具开放给外部企业，帮助企业构建体验创新、数据驱动和敏捷迭代等数字化能力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67EE31-37AD-3EBF-5B37-2002F607FC1F}"/>
              </a:ext>
            </a:extLst>
          </p:cNvPr>
          <p:cNvSpPr txBox="1"/>
          <p:nvPr/>
        </p:nvSpPr>
        <p:spPr>
          <a:xfrm>
            <a:off x="2391524" y="3452443"/>
            <a:ext cx="2052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Dify</a:t>
            </a:r>
            <a:r>
              <a:rPr lang="zh-CN" altLang="en-US" dirty="0">
                <a:solidFill>
                  <a:schemeClr val="bg1"/>
                </a:solidFill>
              </a:rPr>
              <a:t>：一款开源的大语言模型（</a:t>
            </a:r>
            <a:r>
              <a:rPr lang="en-US" altLang="zh-CN" dirty="0">
                <a:solidFill>
                  <a:schemeClr val="bg1"/>
                </a:solidFill>
              </a:rPr>
              <a:t>LLM</a:t>
            </a:r>
            <a:r>
              <a:rPr lang="zh-CN" altLang="en-US" dirty="0">
                <a:solidFill>
                  <a:schemeClr val="bg1"/>
                </a:solidFill>
              </a:rPr>
              <a:t>）应用开发平台。它融合了后端即服务和</a:t>
            </a:r>
            <a:r>
              <a:rPr lang="en-US" altLang="zh-CN" dirty="0" err="1">
                <a:solidFill>
                  <a:schemeClr val="bg1"/>
                </a:solidFill>
              </a:rPr>
              <a:t>LLMOps</a:t>
            </a:r>
            <a:r>
              <a:rPr lang="zh-CN" altLang="en-US" dirty="0">
                <a:solidFill>
                  <a:schemeClr val="bg1"/>
                </a:solidFill>
              </a:rPr>
              <a:t>的理念，旨在帮助开发者快速创建生产级的生成式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应用，支持知识库、工作流、智能体等模块的开发。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6800C49-A24C-6F19-A1A3-79649DBFF5B7}"/>
              </a:ext>
            </a:extLst>
          </p:cNvPr>
          <p:cNvSpPr txBox="1"/>
          <p:nvPr/>
        </p:nvSpPr>
        <p:spPr>
          <a:xfrm>
            <a:off x="4773038" y="3452443"/>
            <a:ext cx="205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HTML,CSS,JavaScript</a:t>
            </a:r>
            <a:r>
              <a:rPr lang="zh-CN" altLang="en-US" dirty="0">
                <a:solidFill>
                  <a:schemeClr val="bg1"/>
                </a:solidFill>
              </a:rPr>
              <a:t>：设计网页、网页应用程序以及移动应用程序的用户界面 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B35B892-E3D1-FFAA-ED2C-B3A0367930D0}"/>
              </a:ext>
            </a:extLst>
          </p:cNvPr>
          <p:cNvSpPr txBox="1"/>
          <p:nvPr/>
        </p:nvSpPr>
        <p:spPr>
          <a:xfrm>
            <a:off x="7084978" y="3452443"/>
            <a:ext cx="205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：数据库查询和程序设计语言，用于存取数据以及查询、更新和管理关系数据库系统。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731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233C4-DE1B-2B68-5842-D1F560CFC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7D3EC0-B1C9-BDF4-9119-5EE22F2B7CC0}"/>
              </a:ext>
            </a:extLst>
          </p:cNvPr>
          <p:cNvSpPr txBox="1"/>
          <p:nvPr/>
        </p:nvSpPr>
        <p:spPr>
          <a:xfrm>
            <a:off x="2391524" y="481942"/>
            <a:ext cx="2052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DeepSeek</a:t>
            </a:r>
            <a:r>
              <a:rPr lang="zh-CN" altLang="en-US" dirty="0">
                <a:solidFill>
                  <a:schemeClr val="bg1"/>
                </a:solidFill>
              </a:rPr>
              <a:t>：其核心技术优势包括自然语言处（</a:t>
            </a:r>
            <a:r>
              <a:rPr lang="en-US" altLang="zh-CN" dirty="0">
                <a:solidFill>
                  <a:schemeClr val="bg1"/>
                </a:solidFill>
              </a:rPr>
              <a:t>NLP</a:t>
            </a:r>
            <a:r>
              <a:rPr lang="zh-CN" altLang="en-US" dirty="0">
                <a:solidFill>
                  <a:schemeClr val="bg1"/>
                </a:solidFill>
              </a:rPr>
              <a:t>）、机器学习与深度学习、大数据分析、个性化推荐、智能交互、跨平台整合以及安全性与隐私保护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46BE00-9F84-A08F-340A-D4CE5909B253}"/>
              </a:ext>
            </a:extLst>
          </p:cNvPr>
          <p:cNvSpPr txBox="1"/>
          <p:nvPr/>
        </p:nvSpPr>
        <p:spPr>
          <a:xfrm>
            <a:off x="4738251" y="459293"/>
            <a:ext cx="2052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LLM</a:t>
            </a:r>
            <a:r>
              <a:rPr lang="zh-CN" altLang="en-US" dirty="0">
                <a:solidFill>
                  <a:schemeClr val="bg1"/>
                </a:solidFill>
              </a:rPr>
              <a:t>：是一种基于深度学习的人工智能技术，也是自然语言处理的核心研究内容之一 。其使用大规模数据集对模型进行训练，从而使其能够生成自然语言文本或理解语言文本的含义。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B4C9FA-D916-D858-F0F7-FFAB77CC1FEF}"/>
              </a:ext>
            </a:extLst>
          </p:cNvPr>
          <p:cNvSpPr txBox="1"/>
          <p:nvPr/>
        </p:nvSpPr>
        <p:spPr>
          <a:xfrm>
            <a:off x="7084978" y="481942"/>
            <a:ext cx="2052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火山引擎：将字节跳动快速发展过程中积累的增长方法、技术能力和应用工具开放给外部企业，帮助企业构建体验创新、数据驱动和敏捷迭代等数字化能力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6688928-A268-F112-AA2B-BF4CB907542D}"/>
              </a:ext>
            </a:extLst>
          </p:cNvPr>
          <p:cNvSpPr txBox="1"/>
          <p:nvPr/>
        </p:nvSpPr>
        <p:spPr>
          <a:xfrm>
            <a:off x="2391524" y="3452443"/>
            <a:ext cx="2052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Dify</a:t>
            </a:r>
            <a:r>
              <a:rPr lang="zh-CN" altLang="en-US" dirty="0">
                <a:solidFill>
                  <a:schemeClr val="bg1"/>
                </a:solidFill>
              </a:rPr>
              <a:t>：一款开源的大语言模型（</a:t>
            </a:r>
            <a:r>
              <a:rPr lang="en-US" altLang="zh-CN" dirty="0">
                <a:solidFill>
                  <a:schemeClr val="bg1"/>
                </a:solidFill>
              </a:rPr>
              <a:t>LLM</a:t>
            </a:r>
            <a:r>
              <a:rPr lang="zh-CN" altLang="en-US" dirty="0">
                <a:solidFill>
                  <a:schemeClr val="bg1"/>
                </a:solidFill>
              </a:rPr>
              <a:t>）应用开发平台。它融合了后端即服务和</a:t>
            </a:r>
            <a:r>
              <a:rPr lang="en-US" altLang="zh-CN" dirty="0" err="1">
                <a:solidFill>
                  <a:schemeClr val="bg1"/>
                </a:solidFill>
              </a:rPr>
              <a:t>LLMOps</a:t>
            </a:r>
            <a:r>
              <a:rPr lang="zh-CN" altLang="en-US" dirty="0">
                <a:solidFill>
                  <a:schemeClr val="bg1"/>
                </a:solidFill>
              </a:rPr>
              <a:t>的理念，旨在帮助开发者快速创建生产级的生成式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应用，支持知识库、工作流、智能体等模块的开发。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8DFAF0-4189-910A-5E3F-9585CC941848}"/>
              </a:ext>
            </a:extLst>
          </p:cNvPr>
          <p:cNvSpPr txBox="1"/>
          <p:nvPr/>
        </p:nvSpPr>
        <p:spPr>
          <a:xfrm>
            <a:off x="4773038" y="3452443"/>
            <a:ext cx="205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HTML,CSS,JavaScript</a:t>
            </a:r>
            <a:r>
              <a:rPr lang="zh-CN" altLang="en-US" dirty="0">
                <a:solidFill>
                  <a:schemeClr val="bg1"/>
                </a:solidFill>
              </a:rPr>
              <a:t>：设计网页、网页应用程序以及移动应用程序的用户界面 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17DB40-5BC9-F27B-5A2C-418327D6B1E1}"/>
              </a:ext>
            </a:extLst>
          </p:cNvPr>
          <p:cNvSpPr txBox="1"/>
          <p:nvPr/>
        </p:nvSpPr>
        <p:spPr>
          <a:xfrm>
            <a:off x="7084978" y="3452443"/>
            <a:ext cx="205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：数据库查询和程序设计语言，用于存取数据以及查询、更新和管理关系数据库系统。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468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/>
        </p:nvSpPr>
        <p:spPr>
          <a:xfrm>
            <a:off x="4813526" y="104774"/>
            <a:ext cx="2564948" cy="2143125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95600"/>
              <a:gd name="connsiteX1-25" fmla="*/ 2762250 w 2762250"/>
              <a:gd name="connsiteY1-26" fmla="*/ 0 h 2895600"/>
              <a:gd name="connsiteX2-27" fmla="*/ 2762250 w 2762250"/>
              <a:gd name="connsiteY2-28" fmla="*/ 2466975 h 2895600"/>
              <a:gd name="connsiteX3-29" fmla="*/ 1356946 w 2762250"/>
              <a:gd name="connsiteY3-30" fmla="*/ 2895600 h 2895600"/>
              <a:gd name="connsiteX4-31" fmla="*/ 0 w 2762250"/>
              <a:gd name="connsiteY4-32" fmla="*/ 2466975 h 2895600"/>
              <a:gd name="connsiteX5-33" fmla="*/ 0 w 2762250"/>
              <a:gd name="connsiteY5-34" fmla="*/ 0 h 2895600"/>
              <a:gd name="connsiteX0-35" fmla="*/ 0 w 2762250"/>
              <a:gd name="connsiteY0-36" fmla="*/ 0 h 2895600"/>
              <a:gd name="connsiteX1-37" fmla="*/ 2762250 w 2762250"/>
              <a:gd name="connsiteY1-38" fmla="*/ 0 h 2895600"/>
              <a:gd name="connsiteX2-39" fmla="*/ 2762250 w 2762250"/>
              <a:gd name="connsiteY2-40" fmla="*/ 2466975 h 2895600"/>
              <a:gd name="connsiteX3-41" fmla="*/ 1397977 w 2762250"/>
              <a:gd name="connsiteY3-42" fmla="*/ 2895600 h 2895600"/>
              <a:gd name="connsiteX4-43" fmla="*/ 0 w 2762250"/>
              <a:gd name="connsiteY4-44" fmla="*/ 2466975 h 2895600"/>
              <a:gd name="connsiteX5-45" fmla="*/ 0 w 2762250"/>
              <a:gd name="connsiteY5-46" fmla="*/ 0 h 2895600"/>
              <a:gd name="connsiteX0-47" fmla="*/ 0 w 2762250"/>
              <a:gd name="connsiteY0-48" fmla="*/ 0 h 2895600"/>
              <a:gd name="connsiteX1-49" fmla="*/ 2762250 w 2762250"/>
              <a:gd name="connsiteY1-50" fmla="*/ 0 h 2895600"/>
              <a:gd name="connsiteX2-51" fmla="*/ 2762250 w 2762250"/>
              <a:gd name="connsiteY2-52" fmla="*/ 2466975 h 2895600"/>
              <a:gd name="connsiteX3-53" fmla="*/ 1377461 w 2762250"/>
              <a:gd name="connsiteY3-54" fmla="*/ 2895600 h 2895600"/>
              <a:gd name="connsiteX4-55" fmla="*/ 0 w 2762250"/>
              <a:gd name="connsiteY4-56" fmla="*/ 2466975 h 2895600"/>
              <a:gd name="connsiteX5-57" fmla="*/ 0 w 2762250"/>
              <a:gd name="connsiteY5-58" fmla="*/ 0 h 2895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9560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7461" y="289560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5130" y="539115"/>
            <a:ext cx="118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2784763" y="4006800"/>
            <a:ext cx="6710400" cy="583200"/>
          </a:xfrm>
        </p:spPr>
        <p:txBody>
          <a:bodyPr/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项目成果展示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53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119D-3B2B-D3ED-7AA3-948C7995E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670E6E0D-E649-1FA5-A744-1AC288B10BB1}"/>
              </a:ext>
            </a:extLst>
          </p:cNvPr>
          <p:cNvSpPr/>
          <p:nvPr/>
        </p:nvSpPr>
        <p:spPr>
          <a:xfrm>
            <a:off x="411941" y="264292"/>
            <a:ext cx="460773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用户登录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63CA39-EF77-CF1E-EC4D-105CFFD6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07" y="142416"/>
            <a:ext cx="5096586" cy="65731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2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11941" y="264292"/>
            <a:ext cx="460773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首页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6ADFC9-6F19-C3D6-723B-6EF1F037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06" y="0"/>
            <a:ext cx="317197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596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11941" y="264292"/>
            <a:ext cx="460773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医师咨询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A5D10C-1C8C-D6E4-84F7-DB2764DDD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56" y="0"/>
            <a:ext cx="316298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94B850-9248-FFC8-FFBC-04BB9AACD8C6}"/>
              </a:ext>
            </a:extLst>
          </p:cNvPr>
          <p:cNvSpPr txBox="1"/>
          <p:nvPr/>
        </p:nvSpPr>
        <p:spPr>
          <a:xfrm>
            <a:off x="5871148" y="264292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文章科普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74AA12-4DA2-F94D-B560-36B1E4C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72" y="0"/>
            <a:ext cx="319845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614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11941" y="264292"/>
            <a:ext cx="460773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生活方案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0E9658-8109-7662-9392-F27696648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0"/>
            <a:ext cx="316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424A43-257B-91C5-56F0-2F9148787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84" y="0"/>
            <a:ext cx="316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62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ED0DD-3620-B7A9-B526-85EF31C06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37BB83B-F1C6-315D-3296-462FD73A246C}"/>
              </a:ext>
            </a:extLst>
          </p:cNvPr>
          <p:cNvSpPr/>
          <p:nvPr/>
        </p:nvSpPr>
        <p:spPr>
          <a:xfrm>
            <a:off x="411941" y="264292"/>
            <a:ext cx="460773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生活方案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3548BAB-4AFC-F722-AB77-1FA43D4E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0"/>
            <a:ext cx="316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E015D5-9F0F-29A4-7347-5EBB8B8F9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189" y="0"/>
            <a:ext cx="3191811" cy="6858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573D4E6-CA38-ACC9-E3BC-581C79367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84" y="0"/>
            <a:ext cx="316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151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11941" y="264292"/>
            <a:ext cx="460773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健康资讯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BEE45-00FD-349A-1DB6-ABFCB9FD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19" y="0"/>
            <a:ext cx="3183654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40D414-BB58-C51D-598B-0C473170B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389" y="0"/>
            <a:ext cx="314955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894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1DB40-388B-26CC-44FC-597E11002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7EFE9BB-046B-DC41-F570-76E784EDA6D9}"/>
              </a:ext>
            </a:extLst>
          </p:cNvPr>
          <p:cNvSpPr/>
          <p:nvPr/>
        </p:nvSpPr>
        <p:spPr>
          <a:xfrm>
            <a:off x="411941" y="264292"/>
            <a:ext cx="460773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健康资讯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F306B8-BBA4-3AB4-4436-C189257C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19" y="0"/>
            <a:ext cx="3183654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968E8A-6E54-937F-622E-C2FBBA92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178" y="0"/>
            <a:ext cx="31437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655627-20A0-E485-1705-DEB1EE654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389" y="0"/>
            <a:ext cx="314955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307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910013" y="3902600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10013" y="4699812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910013" y="5517954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10013" y="3105389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714875" y="-9524"/>
            <a:ext cx="2762250" cy="2362199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84110"/>
              <a:gd name="connsiteX1-25" fmla="*/ 2762250 w 2762250"/>
              <a:gd name="connsiteY1-26" fmla="*/ 0 h 2884110"/>
              <a:gd name="connsiteX2-27" fmla="*/ 2762250 w 2762250"/>
              <a:gd name="connsiteY2-28" fmla="*/ 2466975 h 2884110"/>
              <a:gd name="connsiteX3-29" fmla="*/ 1371600 w 2762250"/>
              <a:gd name="connsiteY3-30" fmla="*/ 2884110 h 2884110"/>
              <a:gd name="connsiteX4-31" fmla="*/ 0 w 2762250"/>
              <a:gd name="connsiteY4-32" fmla="*/ 2466975 h 2884110"/>
              <a:gd name="connsiteX5-33" fmla="*/ 0 w 2762250"/>
              <a:gd name="connsiteY5-34" fmla="*/ 0 h 28841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8411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1600" y="288411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61490" y="289244"/>
            <a:ext cx="3069020" cy="1599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</a:rPr>
              <a:t>目录</a:t>
            </a:r>
            <a:endParaRPr lang="en-US" altLang="zh-CN" sz="5400" dirty="0">
              <a:solidFill>
                <a:schemeClr val="tx1">
                  <a:lumMod val="85000"/>
                  <a:lumOff val="15000"/>
                </a:schemeClr>
              </a:solidFill>
              <a:latin typeface="方正幼线简体" panose="03000509000000000000" pitchFamily="65" charset="-122"/>
              <a:ea typeface="方正幼线简体" panose="03000509000000000000" pitchFamily="65" charset="-122"/>
            </a:endParaRPr>
          </a:p>
          <a:p>
            <a:pPr algn="ct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</a:rPr>
              <a:t>CONTENTS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方正幼线简体" panose="03000509000000000000" pitchFamily="65" charset="-122"/>
              <a:ea typeface="方正幼线简体" panose="03000509000000000000" pitchFamily="65" charset="-122"/>
            </a:endParaRPr>
          </a:p>
        </p:txBody>
      </p:sp>
      <p:sp>
        <p:nvSpPr>
          <p:cNvPr id="4" name="矩形 2"/>
          <p:cNvSpPr/>
          <p:nvPr/>
        </p:nvSpPr>
        <p:spPr>
          <a:xfrm>
            <a:off x="4813526" y="104774"/>
            <a:ext cx="2564948" cy="2143125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95600"/>
              <a:gd name="connsiteX1-25" fmla="*/ 2762250 w 2762250"/>
              <a:gd name="connsiteY1-26" fmla="*/ 0 h 2895600"/>
              <a:gd name="connsiteX2-27" fmla="*/ 2762250 w 2762250"/>
              <a:gd name="connsiteY2-28" fmla="*/ 2466975 h 2895600"/>
              <a:gd name="connsiteX3-29" fmla="*/ 1356946 w 2762250"/>
              <a:gd name="connsiteY3-30" fmla="*/ 2895600 h 2895600"/>
              <a:gd name="connsiteX4-31" fmla="*/ 0 w 2762250"/>
              <a:gd name="connsiteY4-32" fmla="*/ 2466975 h 2895600"/>
              <a:gd name="connsiteX5-33" fmla="*/ 0 w 2762250"/>
              <a:gd name="connsiteY5-34" fmla="*/ 0 h 2895600"/>
              <a:gd name="connsiteX0-35" fmla="*/ 0 w 2762250"/>
              <a:gd name="connsiteY0-36" fmla="*/ 0 h 2895600"/>
              <a:gd name="connsiteX1-37" fmla="*/ 2762250 w 2762250"/>
              <a:gd name="connsiteY1-38" fmla="*/ 0 h 2895600"/>
              <a:gd name="connsiteX2-39" fmla="*/ 2762250 w 2762250"/>
              <a:gd name="connsiteY2-40" fmla="*/ 2466975 h 2895600"/>
              <a:gd name="connsiteX3-41" fmla="*/ 1397977 w 2762250"/>
              <a:gd name="connsiteY3-42" fmla="*/ 2895600 h 2895600"/>
              <a:gd name="connsiteX4-43" fmla="*/ 0 w 2762250"/>
              <a:gd name="connsiteY4-44" fmla="*/ 2466975 h 2895600"/>
              <a:gd name="connsiteX5-45" fmla="*/ 0 w 2762250"/>
              <a:gd name="connsiteY5-46" fmla="*/ 0 h 2895600"/>
              <a:gd name="connsiteX0-47" fmla="*/ 0 w 2762250"/>
              <a:gd name="connsiteY0-48" fmla="*/ 0 h 2895600"/>
              <a:gd name="connsiteX1-49" fmla="*/ 2762250 w 2762250"/>
              <a:gd name="connsiteY1-50" fmla="*/ 0 h 2895600"/>
              <a:gd name="connsiteX2-51" fmla="*/ 2762250 w 2762250"/>
              <a:gd name="connsiteY2-52" fmla="*/ 2466975 h 2895600"/>
              <a:gd name="connsiteX3-53" fmla="*/ 1377461 w 2762250"/>
              <a:gd name="connsiteY3-54" fmla="*/ 2895600 h 2895600"/>
              <a:gd name="connsiteX4-55" fmla="*/ 0 w 2762250"/>
              <a:gd name="connsiteY4-56" fmla="*/ 2466975 h 2895600"/>
              <a:gd name="connsiteX5-57" fmla="*/ 0 w 2762250"/>
              <a:gd name="connsiteY5-58" fmla="*/ 0 h 2895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9560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7461" y="289560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38588" y="3105389"/>
            <a:ext cx="504348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项目概述</a:t>
            </a:r>
          </a:p>
        </p:txBody>
      </p:sp>
      <p:sp>
        <p:nvSpPr>
          <p:cNvPr id="13" name="矩形 12"/>
          <p:cNvSpPr/>
          <p:nvPr/>
        </p:nvSpPr>
        <p:spPr>
          <a:xfrm>
            <a:off x="3938588" y="3902601"/>
            <a:ext cx="504348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系统架构</a:t>
            </a:r>
          </a:p>
        </p:txBody>
      </p:sp>
      <p:sp>
        <p:nvSpPr>
          <p:cNvPr id="14" name="矩形 13"/>
          <p:cNvSpPr/>
          <p:nvPr/>
        </p:nvSpPr>
        <p:spPr>
          <a:xfrm>
            <a:off x="3938588" y="4720743"/>
            <a:ext cx="504348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关键技术实现与挑战</a:t>
            </a:r>
          </a:p>
        </p:txBody>
      </p:sp>
      <p:sp>
        <p:nvSpPr>
          <p:cNvPr id="15" name="矩形 14"/>
          <p:cNvSpPr/>
          <p:nvPr/>
        </p:nvSpPr>
        <p:spPr>
          <a:xfrm>
            <a:off x="3938588" y="5558135"/>
            <a:ext cx="504348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项目成果展示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293269" y="3086160"/>
            <a:ext cx="571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93269" y="3858671"/>
            <a:ext cx="6619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93269" y="4662514"/>
            <a:ext cx="6167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93269" y="5435025"/>
            <a:ext cx="6619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3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21844" y="3110933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321844" y="3880524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321844" y="4680683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321844" y="5461567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EEDFF8-700B-313B-789C-36C792F8D6BB}"/>
              </a:ext>
            </a:extLst>
          </p:cNvPr>
          <p:cNvSpPr/>
          <p:nvPr/>
        </p:nvSpPr>
        <p:spPr>
          <a:xfrm>
            <a:off x="3910013" y="6290465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258046-5A69-ABA2-BF94-528B9CF63769}"/>
              </a:ext>
            </a:extLst>
          </p:cNvPr>
          <p:cNvSpPr/>
          <p:nvPr/>
        </p:nvSpPr>
        <p:spPr>
          <a:xfrm>
            <a:off x="3938588" y="6330646"/>
            <a:ext cx="504348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总结与反思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BC19F6-7D4A-B4CD-BD19-AEE0B91272A0}"/>
              </a:ext>
            </a:extLst>
          </p:cNvPr>
          <p:cNvSpPr txBox="1"/>
          <p:nvPr/>
        </p:nvSpPr>
        <p:spPr>
          <a:xfrm>
            <a:off x="3293269" y="6207536"/>
            <a:ext cx="6619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A87F974-4E52-4F7B-16BD-A7FE923E11B4}"/>
              </a:ext>
            </a:extLst>
          </p:cNvPr>
          <p:cNvSpPr/>
          <p:nvPr/>
        </p:nvSpPr>
        <p:spPr>
          <a:xfrm>
            <a:off x="3321844" y="6234078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F39806-5CC9-7F89-F1C1-B203BEE1591D}"/>
              </a:ext>
            </a:extLst>
          </p:cNvPr>
          <p:cNvSpPr/>
          <p:nvPr/>
        </p:nvSpPr>
        <p:spPr>
          <a:xfrm>
            <a:off x="411941" y="264292"/>
            <a:ext cx="460773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AI</a:t>
            </a:r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助手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9A52B69-F774-6B3B-3CE2-1DA17623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5" y="0"/>
            <a:ext cx="316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520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11941" y="264292"/>
            <a:ext cx="46077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个人中心</a:t>
            </a:r>
            <a:endParaRPr lang="en-US" altLang="zh-CN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  <a:p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A184E6-E147-E96B-D895-3336FD67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43" y="0"/>
            <a:ext cx="316971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0267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83DB0-BFAC-3C6B-FD8F-8B5237768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B225A13-CBB3-BD1D-E97F-AAC25F9EA68D}"/>
              </a:ext>
            </a:extLst>
          </p:cNvPr>
          <p:cNvSpPr/>
          <p:nvPr/>
        </p:nvSpPr>
        <p:spPr>
          <a:xfrm>
            <a:off x="411941" y="264292"/>
            <a:ext cx="46077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个人信息</a:t>
            </a:r>
            <a:endParaRPr lang="en-US" altLang="zh-CN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  <a:p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11F39A-70AE-3018-3714-BF8CF6AB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717" y="0"/>
            <a:ext cx="3183654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C1E90B-D673-04CC-5C15-BA17796D5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478" y="0"/>
            <a:ext cx="3167466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3D548B-2109-C237-AB05-A84F0F232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826" y="0"/>
            <a:ext cx="3181786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32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5EFD4-DA39-3CC9-6063-5F189F65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B390FE1-FA9A-F6CD-1024-EDE767C8A197}"/>
              </a:ext>
            </a:extLst>
          </p:cNvPr>
          <p:cNvSpPr/>
          <p:nvPr/>
        </p:nvSpPr>
        <p:spPr>
          <a:xfrm>
            <a:off x="411941" y="264292"/>
            <a:ext cx="46077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个人信息</a:t>
            </a:r>
            <a:endParaRPr lang="en-US" altLang="zh-CN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  <a:p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F1EC07-CBBB-8D26-454C-E4D5F8AA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717" y="0"/>
            <a:ext cx="3183654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352855-2830-703B-4C98-632EB228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478" y="0"/>
            <a:ext cx="3167466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613E0A-A3DE-185F-C9A8-DE7EF839A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826" y="0"/>
            <a:ext cx="3181786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0252264-8807-6D0E-5D83-033603F9E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005" y="0"/>
            <a:ext cx="3181366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82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EFC6F-9134-270A-663B-722648B8B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2A46F89-D48E-F015-4FBC-31CFD013D2AF}"/>
              </a:ext>
            </a:extLst>
          </p:cNvPr>
          <p:cNvSpPr/>
          <p:nvPr/>
        </p:nvSpPr>
        <p:spPr>
          <a:xfrm>
            <a:off x="411941" y="264292"/>
            <a:ext cx="46077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健康资讯列表</a:t>
            </a:r>
            <a:endParaRPr lang="en-US" altLang="zh-CN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  <a:p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D84D6-F936-81B0-6B4C-3ADB22F3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41" y="0"/>
            <a:ext cx="316657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7498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1E488-8D93-DC92-DB7E-2C7BBDB2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AC85A57-B155-0F2E-3AE0-063EC9070A3F}"/>
              </a:ext>
            </a:extLst>
          </p:cNvPr>
          <p:cNvSpPr/>
          <p:nvPr/>
        </p:nvSpPr>
        <p:spPr>
          <a:xfrm>
            <a:off x="411941" y="264292"/>
            <a:ext cx="46077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健康资讯列表</a:t>
            </a:r>
            <a:endParaRPr lang="en-US" altLang="zh-CN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  <a:p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A6B005-BF81-2F2A-F9A7-4464B573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41" y="0"/>
            <a:ext cx="3166577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902BCD-7ED6-C49A-A0B0-23A00ED7B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09" y="0"/>
            <a:ext cx="3190309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205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68387-F0AC-9A41-F9AF-A4F94190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8621FB7-CFAC-58B4-F570-D88F1CBE2E11}"/>
              </a:ext>
            </a:extLst>
          </p:cNvPr>
          <p:cNvSpPr/>
          <p:nvPr/>
        </p:nvSpPr>
        <p:spPr>
          <a:xfrm>
            <a:off x="411941" y="264292"/>
            <a:ext cx="46077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健康资讯列表</a:t>
            </a:r>
            <a:endParaRPr lang="en-US" altLang="zh-CN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  <a:p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53FF93-F732-6AA6-21C4-88A6B3A58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23" y="0"/>
            <a:ext cx="3183654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18976-8611-9430-5E0B-8768538B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884" y="0"/>
            <a:ext cx="318407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340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11941" y="264292"/>
            <a:ext cx="460773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打卡记录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DBCA8-3DB5-E1F6-AB5B-D9BB6DE6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262" y="0"/>
            <a:ext cx="319493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121CBF-1AA0-CE42-752D-2EB117F8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247" y="0"/>
            <a:ext cx="3178666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445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002F9B-68CA-AA48-0F8F-E4C37F4FC987}"/>
              </a:ext>
            </a:extLst>
          </p:cNvPr>
          <p:cNvSpPr/>
          <p:nvPr/>
        </p:nvSpPr>
        <p:spPr>
          <a:xfrm>
            <a:off x="411941" y="264292"/>
            <a:ext cx="46077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帮助中心</a:t>
            </a:r>
            <a:endParaRPr lang="en-US" altLang="zh-CN" sz="32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智能管理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4CE6A1-D6FF-1250-33CD-109F8F57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74" y="0"/>
            <a:ext cx="3177812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FB3F30-B89C-7A55-7BDB-2D18AEC6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70" y="0"/>
            <a:ext cx="3194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9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C7B26-03E3-704D-F029-3DA3CD48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总结与反思</a:t>
            </a:r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EAD3247C-59AB-C08F-134F-67BD84D2AB22}"/>
              </a:ext>
            </a:extLst>
          </p:cNvPr>
          <p:cNvSpPr txBox="1"/>
          <p:nvPr/>
        </p:nvSpPr>
        <p:spPr>
          <a:xfrm>
            <a:off x="5438767" y="539115"/>
            <a:ext cx="118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8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/>
        </p:nvSpPr>
        <p:spPr>
          <a:xfrm>
            <a:off x="4813526" y="104774"/>
            <a:ext cx="2564948" cy="2143125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95600"/>
              <a:gd name="connsiteX1-25" fmla="*/ 2762250 w 2762250"/>
              <a:gd name="connsiteY1-26" fmla="*/ 0 h 2895600"/>
              <a:gd name="connsiteX2-27" fmla="*/ 2762250 w 2762250"/>
              <a:gd name="connsiteY2-28" fmla="*/ 2466975 h 2895600"/>
              <a:gd name="connsiteX3-29" fmla="*/ 1356946 w 2762250"/>
              <a:gd name="connsiteY3-30" fmla="*/ 2895600 h 2895600"/>
              <a:gd name="connsiteX4-31" fmla="*/ 0 w 2762250"/>
              <a:gd name="connsiteY4-32" fmla="*/ 2466975 h 2895600"/>
              <a:gd name="connsiteX5-33" fmla="*/ 0 w 2762250"/>
              <a:gd name="connsiteY5-34" fmla="*/ 0 h 2895600"/>
              <a:gd name="connsiteX0-35" fmla="*/ 0 w 2762250"/>
              <a:gd name="connsiteY0-36" fmla="*/ 0 h 2895600"/>
              <a:gd name="connsiteX1-37" fmla="*/ 2762250 w 2762250"/>
              <a:gd name="connsiteY1-38" fmla="*/ 0 h 2895600"/>
              <a:gd name="connsiteX2-39" fmla="*/ 2762250 w 2762250"/>
              <a:gd name="connsiteY2-40" fmla="*/ 2466975 h 2895600"/>
              <a:gd name="connsiteX3-41" fmla="*/ 1397977 w 2762250"/>
              <a:gd name="connsiteY3-42" fmla="*/ 2895600 h 2895600"/>
              <a:gd name="connsiteX4-43" fmla="*/ 0 w 2762250"/>
              <a:gd name="connsiteY4-44" fmla="*/ 2466975 h 2895600"/>
              <a:gd name="connsiteX5-45" fmla="*/ 0 w 2762250"/>
              <a:gd name="connsiteY5-46" fmla="*/ 0 h 2895600"/>
              <a:gd name="connsiteX0-47" fmla="*/ 0 w 2762250"/>
              <a:gd name="connsiteY0-48" fmla="*/ 0 h 2895600"/>
              <a:gd name="connsiteX1-49" fmla="*/ 2762250 w 2762250"/>
              <a:gd name="connsiteY1-50" fmla="*/ 0 h 2895600"/>
              <a:gd name="connsiteX2-51" fmla="*/ 2762250 w 2762250"/>
              <a:gd name="connsiteY2-52" fmla="*/ 2466975 h 2895600"/>
              <a:gd name="connsiteX3-53" fmla="*/ 1377461 w 2762250"/>
              <a:gd name="connsiteY3-54" fmla="*/ 2895600 h 2895600"/>
              <a:gd name="connsiteX4-55" fmla="*/ 0 w 2762250"/>
              <a:gd name="connsiteY4-56" fmla="*/ 2466975 h 2895600"/>
              <a:gd name="connsiteX5-57" fmla="*/ 0 w 2762250"/>
              <a:gd name="connsiteY5-58" fmla="*/ 0 h 2895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9560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7461" y="289560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65479" y="539048"/>
            <a:ext cx="106104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2784763" y="4006800"/>
            <a:ext cx="6710400" cy="583200"/>
          </a:xfrm>
        </p:spPr>
        <p:txBody>
          <a:bodyPr/>
          <a:lstStyle/>
          <a:p>
            <a:r>
              <a:rPr lang="zh-CN" altLang="en-US" sz="3200" dirty="0"/>
              <a:t>项目概述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A1F2E1-AE73-4205-7DC7-B112D5AF12CD}"/>
              </a:ext>
            </a:extLst>
          </p:cNvPr>
          <p:cNvSpPr txBox="1"/>
          <p:nvPr/>
        </p:nvSpPr>
        <p:spPr>
          <a:xfrm>
            <a:off x="0" y="119271"/>
            <a:ext cx="12192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总结：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本项目为用户提供便捷、准确的糖尿病风险评估，并基于评估结果给出个性化的健康指导建议，同时支持专家咨询，帮助用户更好地管理健康。系统功能完善，操作简单，界面友好，能够有效满足用户的需求。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糖尿病风险评估：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基于权威医学研究，采用科学的算法计算用户患病风险，并给出风险等级（低、中、高）。</a:t>
            </a:r>
          </a:p>
          <a:p>
            <a:pPr lvl="1"/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个性化健康建议：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根据评估结果，提供饮食、运动、生活习惯等方面的优化建议。</a:t>
            </a:r>
          </a:p>
          <a:p>
            <a:pPr lvl="1"/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专家咨询功能：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用户可在线联系</a:t>
            </a: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医疗专家，获取更专业的健康指导。</a:t>
            </a:r>
          </a:p>
          <a:p>
            <a:pPr lvl="1"/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简洁易用的界面：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采用直观的交互设计，用户只需填写简单问卷即可获取评估结果，操作门槛低。</a:t>
            </a:r>
          </a:p>
          <a:p>
            <a:endParaRPr lang="en-US" altLang="zh-CN" sz="16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反思：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创新性：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可以继续添加其他功能，预测用户未来需求，提高创新性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个性化生成的粒度：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方案“个性化”具体体现在哪些维度（年龄、性别、并发症、生活习惯、偏好等）？模型如何捕捉和处理如此复杂的个性化需求？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数据维度扩展：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是否考虑接入可穿戴设备数据（血糖仪、运动手环）实现更实时动态的管理？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方案动态调整：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能否根据用户执行反馈和持续输入的数据，动态优化调整防治方案？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多模态交互：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是否支持语音输入</a:t>
            </a: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输出，提升易用性？</a:t>
            </a: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24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  <p:sp>
        <p:nvSpPr>
          <p:cNvPr id="11" name="内容占位符 10"/>
          <p:cNvSpPr txBox="1">
            <a:spLocks noGrp="1"/>
          </p:cNvSpPr>
          <p:nvPr>
            <p:ph sz="quarter" idx="13"/>
          </p:nvPr>
        </p:nvSpPr>
        <p:spPr>
          <a:xfrm>
            <a:off x="4311938" y="3993349"/>
            <a:ext cx="3568123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感谢老师的指导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A275DA3-3A44-463A-980D-DE79DFCF13E5}"/>
              </a:ext>
            </a:extLst>
          </p:cNvPr>
          <p:cNvSpPr txBox="1"/>
          <p:nvPr/>
        </p:nvSpPr>
        <p:spPr>
          <a:xfrm>
            <a:off x="1741170" y="4517900"/>
            <a:ext cx="8709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通过本次项目实战，熟悉了</a:t>
            </a:r>
            <a:r>
              <a:rPr lang="en-US" altLang="zh-CN" dirty="0"/>
              <a:t>SSM</a:t>
            </a:r>
            <a:r>
              <a:rPr lang="zh-CN" altLang="en-US" dirty="0"/>
              <a:t>框架的使用，积累了搭建</a:t>
            </a:r>
            <a:r>
              <a:rPr lang="en-US" altLang="zh-CN" dirty="0"/>
              <a:t>Web</a:t>
            </a:r>
            <a:r>
              <a:rPr lang="zh-CN" altLang="en-US" dirty="0"/>
              <a:t>项目的经验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0" y="-17654"/>
            <a:ext cx="6096000" cy="6858000"/>
          </a:xfrm>
          <a:prstGeom prst="homePlat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8131" y="522807"/>
            <a:ext cx="41094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糖尿病预治智能助手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Lao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68130" y="1107582"/>
            <a:ext cx="410942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Lao UI" panose="020B0502040204020203" pitchFamily="34" charset="0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在当今全球化的时代，糖尿病已然成为一个令人忧虑的全球性健康难题。严重威胁患者的生命健康和生活质量，还会给社会和家庭带来沉重的经济负担。因此，如何科学有效地预防和治疗糖尿病，成为了人们共同关注的焦点问题。</a:t>
            </a:r>
          </a:p>
          <a:p>
            <a:pPr latinLnBrk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“糖尿病预治智能助手”创新性地融合了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DeepSeek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Dify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前沿智能体开发技术，能够对用户输入的健康数据进行全方位、深层次的分析，进而精准预测糖尿病风险。不仅如此，该助手还会根据用户的具体健康状况和糖尿病类型，量身定制个性化的防治方案，涵盖科学合理的饮食计划和针对性强的运动指导，助力用户有效管理病情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60795" y="1642110"/>
            <a:ext cx="48806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前台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主要实现了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用户的登录、注册；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平台首页，生活方案页面，健康资讯页面，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助手页面，管理员页面的内容显示功能；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60795" y="3566160"/>
            <a:ext cx="48806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后台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主要实现了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信息的访问安全控制；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工作流调用；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数据库的增删改查。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/>
        </p:nvSpPr>
        <p:spPr>
          <a:xfrm>
            <a:off x="4813526" y="104774"/>
            <a:ext cx="2564948" cy="2143125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95600"/>
              <a:gd name="connsiteX1-25" fmla="*/ 2762250 w 2762250"/>
              <a:gd name="connsiteY1-26" fmla="*/ 0 h 2895600"/>
              <a:gd name="connsiteX2-27" fmla="*/ 2762250 w 2762250"/>
              <a:gd name="connsiteY2-28" fmla="*/ 2466975 h 2895600"/>
              <a:gd name="connsiteX3-29" fmla="*/ 1356946 w 2762250"/>
              <a:gd name="connsiteY3-30" fmla="*/ 2895600 h 2895600"/>
              <a:gd name="connsiteX4-31" fmla="*/ 0 w 2762250"/>
              <a:gd name="connsiteY4-32" fmla="*/ 2466975 h 2895600"/>
              <a:gd name="connsiteX5-33" fmla="*/ 0 w 2762250"/>
              <a:gd name="connsiteY5-34" fmla="*/ 0 h 2895600"/>
              <a:gd name="connsiteX0-35" fmla="*/ 0 w 2762250"/>
              <a:gd name="connsiteY0-36" fmla="*/ 0 h 2895600"/>
              <a:gd name="connsiteX1-37" fmla="*/ 2762250 w 2762250"/>
              <a:gd name="connsiteY1-38" fmla="*/ 0 h 2895600"/>
              <a:gd name="connsiteX2-39" fmla="*/ 2762250 w 2762250"/>
              <a:gd name="connsiteY2-40" fmla="*/ 2466975 h 2895600"/>
              <a:gd name="connsiteX3-41" fmla="*/ 1397977 w 2762250"/>
              <a:gd name="connsiteY3-42" fmla="*/ 2895600 h 2895600"/>
              <a:gd name="connsiteX4-43" fmla="*/ 0 w 2762250"/>
              <a:gd name="connsiteY4-44" fmla="*/ 2466975 h 2895600"/>
              <a:gd name="connsiteX5-45" fmla="*/ 0 w 2762250"/>
              <a:gd name="connsiteY5-46" fmla="*/ 0 h 2895600"/>
              <a:gd name="connsiteX0-47" fmla="*/ 0 w 2762250"/>
              <a:gd name="connsiteY0-48" fmla="*/ 0 h 2895600"/>
              <a:gd name="connsiteX1-49" fmla="*/ 2762250 w 2762250"/>
              <a:gd name="connsiteY1-50" fmla="*/ 0 h 2895600"/>
              <a:gd name="connsiteX2-51" fmla="*/ 2762250 w 2762250"/>
              <a:gd name="connsiteY2-52" fmla="*/ 2466975 h 2895600"/>
              <a:gd name="connsiteX3-53" fmla="*/ 1377461 w 2762250"/>
              <a:gd name="connsiteY3-54" fmla="*/ 2895600 h 2895600"/>
              <a:gd name="connsiteX4-55" fmla="*/ 0 w 2762250"/>
              <a:gd name="connsiteY4-56" fmla="*/ 2466975 h 2895600"/>
              <a:gd name="connsiteX5-57" fmla="*/ 0 w 2762250"/>
              <a:gd name="connsiteY5-58" fmla="*/ 0 h 2895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9560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7461" y="289560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5130" y="539115"/>
            <a:ext cx="1141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2784763" y="4006800"/>
            <a:ext cx="6710400" cy="583200"/>
          </a:xfrm>
        </p:spPr>
        <p:txBody>
          <a:bodyPr/>
          <a:lstStyle/>
          <a:p>
            <a:r>
              <a:rPr lang="zh-CN" altLang="en-US" sz="3200" dirty="0"/>
              <a:t>系统架构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610475" y="2307167"/>
            <a:ext cx="2771775" cy="2219326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570001" y="663642"/>
            <a:ext cx="852721" cy="850766"/>
            <a:chOff x="3272771" y="4374377"/>
            <a:chExt cx="472326" cy="471243"/>
          </a:xfrm>
        </p:grpSpPr>
        <p:sp>
          <p:nvSpPr>
            <p:cNvPr id="5" name="Oval 75"/>
            <p:cNvSpPr>
              <a:spLocks noChangeArrowheads="1"/>
            </p:cNvSpPr>
            <p:nvPr/>
          </p:nvSpPr>
          <p:spPr bwMode="auto">
            <a:xfrm>
              <a:off x="3478602" y="4476209"/>
              <a:ext cx="61749" cy="61749"/>
            </a:xfrm>
            <a:prstGeom prst="ellips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6"/>
            <p:cNvSpPr/>
            <p:nvPr/>
          </p:nvSpPr>
          <p:spPr bwMode="auto">
            <a:xfrm>
              <a:off x="3396270" y="4394960"/>
              <a:ext cx="225330" cy="307662"/>
            </a:xfrm>
            <a:custGeom>
              <a:avLst/>
              <a:gdLst>
                <a:gd name="T0" fmla="*/ 63 w 88"/>
                <a:gd name="T1" fmla="*/ 84 h 120"/>
                <a:gd name="T2" fmla="*/ 44 w 88"/>
                <a:gd name="T3" fmla="*/ 120 h 120"/>
                <a:gd name="T4" fmla="*/ 26 w 88"/>
                <a:gd name="T5" fmla="*/ 84 h 120"/>
                <a:gd name="T6" fmla="*/ 0 w 88"/>
                <a:gd name="T7" fmla="*/ 44 h 120"/>
                <a:gd name="T8" fmla="*/ 44 w 88"/>
                <a:gd name="T9" fmla="*/ 0 h 120"/>
                <a:gd name="T10" fmla="*/ 88 w 88"/>
                <a:gd name="T11" fmla="*/ 44 h 120"/>
                <a:gd name="T12" fmla="*/ 63 w 88"/>
                <a:gd name="T13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0">
                  <a:moveTo>
                    <a:pt x="63" y="84"/>
                  </a:moveTo>
                  <a:cubicBezTo>
                    <a:pt x="44" y="120"/>
                    <a:pt x="44" y="120"/>
                    <a:pt x="44" y="120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1" y="77"/>
                    <a:pt x="0" y="61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1"/>
                    <a:pt x="78" y="77"/>
                    <a:pt x="63" y="84"/>
                  </a:cubicBez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Line 77"/>
            <p:cNvSpPr>
              <a:spLocks noChangeShapeType="1"/>
            </p:cNvSpPr>
            <p:nvPr/>
          </p:nvSpPr>
          <p:spPr bwMode="auto">
            <a:xfrm>
              <a:off x="3437436" y="4374377"/>
              <a:ext cx="0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8"/>
            <p:cNvSpPr/>
            <p:nvPr/>
          </p:nvSpPr>
          <p:spPr bwMode="auto">
            <a:xfrm>
              <a:off x="3272771" y="4374377"/>
              <a:ext cx="472326" cy="471243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308 w 436"/>
                <a:gd name="T15" fmla="*/ 6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308" y="68"/>
                  </a:ln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Line 79"/>
            <p:cNvSpPr>
              <a:spLocks noChangeShapeType="1"/>
            </p:cNvSpPr>
            <p:nvPr/>
          </p:nvSpPr>
          <p:spPr bwMode="auto">
            <a:xfrm flipV="1">
              <a:off x="3580434" y="4594290"/>
              <a:ext cx="0" cy="25133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Line 80"/>
            <p:cNvSpPr>
              <a:spLocks noChangeShapeType="1"/>
            </p:cNvSpPr>
            <p:nvPr/>
          </p:nvSpPr>
          <p:spPr bwMode="auto">
            <a:xfrm flipV="1">
              <a:off x="3437436" y="4374377"/>
              <a:ext cx="0" cy="45499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Line 81"/>
            <p:cNvSpPr>
              <a:spLocks noChangeShapeType="1"/>
            </p:cNvSpPr>
            <p:nvPr/>
          </p:nvSpPr>
          <p:spPr bwMode="auto">
            <a:xfrm flipV="1">
              <a:off x="3437436" y="4594290"/>
              <a:ext cx="0" cy="168998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Line 82"/>
            <p:cNvSpPr>
              <a:spLocks noChangeShapeType="1"/>
            </p:cNvSpPr>
            <p:nvPr/>
          </p:nvSpPr>
          <p:spPr bwMode="auto">
            <a:xfrm flipH="1" flipV="1">
              <a:off x="3437436" y="4374377"/>
              <a:ext cx="43333" cy="2275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551824" y="3008223"/>
            <a:ext cx="889074" cy="887035"/>
            <a:chOff x="852640" y="4374377"/>
            <a:chExt cx="472326" cy="471243"/>
          </a:xfrm>
        </p:grpSpPr>
        <p:sp>
          <p:nvSpPr>
            <p:cNvPr id="14" name="Oval 69"/>
            <p:cNvSpPr>
              <a:spLocks noChangeArrowheads="1"/>
            </p:cNvSpPr>
            <p:nvPr/>
          </p:nvSpPr>
          <p:spPr bwMode="auto">
            <a:xfrm>
              <a:off x="852640" y="4374377"/>
              <a:ext cx="472326" cy="471243"/>
            </a:xfrm>
            <a:prstGeom prst="ellips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0"/>
            <p:cNvSpPr/>
            <p:nvPr/>
          </p:nvSpPr>
          <p:spPr bwMode="auto">
            <a:xfrm>
              <a:off x="955555" y="4517375"/>
              <a:ext cx="225330" cy="225330"/>
            </a:xfrm>
            <a:custGeom>
              <a:avLst/>
              <a:gdLst>
                <a:gd name="T0" fmla="*/ 139 w 208"/>
                <a:gd name="T1" fmla="*/ 208 h 208"/>
                <a:gd name="T2" fmla="*/ 104 w 208"/>
                <a:gd name="T3" fmla="*/ 104 h 208"/>
                <a:gd name="T4" fmla="*/ 0 w 208"/>
                <a:gd name="T5" fmla="*/ 69 h 208"/>
                <a:gd name="T6" fmla="*/ 208 w 208"/>
                <a:gd name="T7" fmla="*/ 0 h 208"/>
                <a:gd name="T8" fmla="*/ 139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586445" y="5339916"/>
            <a:ext cx="819831" cy="819833"/>
            <a:chOff x="2062706" y="5583359"/>
            <a:chExt cx="472326" cy="472327"/>
          </a:xfrm>
        </p:grpSpPr>
        <p:sp>
          <p:nvSpPr>
            <p:cNvPr id="16" name="Freeform 96"/>
            <p:cNvSpPr/>
            <p:nvPr/>
          </p:nvSpPr>
          <p:spPr bwMode="auto">
            <a:xfrm>
              <a:off x="2268536" y="5583359"/>
              <a:ext cx="60666" cy="51999"/>
            </a:xfrm>
            <a:custGeom>
              <a:avLst/>
              <a:gdLst>
                <a:gd name="T0" fmla="*/ 24 w 24"/>
                <a:gd name="T1" fmla="*/ 20 h 20"/>
                <a:gd name="T2" fmla="*/ 24 w 24"/>
                <a:gd name="T3" fmla="*/ 12 h 20"/>
                <a:gd name="T4" fmla="*/ 12 w 24"/>
                <a:gd name="T5" fmla="*/ 0 h 20"/>
                <a:gd name="T6" fmla="*/ 0 w 24"/>
                <a:gd name="T7" fmla="*/ 12 h 20"/>
                <a:gd name="T8" fmla="*/ 0 w 2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Line 97"/>
            <p:cNvSpPr>
              <a:spLocks noChangeShapeType="1"/>
            </p:cNvSpPr>
            <p:nvPr/>
          </p:nvSpPr>
          <p:spPr bwMode="auto">
            <a:xfrm>
              <a:off x="2268536" y="5748024"/>
              <a:ext cx="0" cy="41166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2329202" y="5748024"/>
              <a:ext cx="0" cy="41166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99"/>
            <p:cNvSpPr/>
            <p:nvPr/>
          </p:nvSpPr>
          <p:spPr bwMode="auto">
            <a:xfrm>
              <a:off x="2268536" y="5891022"/>
              <a:ext cx="60666" cy="164664"/>
            </a:xfrm>
            <a:custGeom>
              <a:avLst/>
              <a:gdLst>
                <a:gd name="T0" fmla="*/ 0 w 56"/>
                <a:gd name="T1" fmla="*/ 0 h 152"/>
                <a:gd name="T2" fmla="*/ 0 w 56"/>
                <a:gd name="T3" fmla="*/ 152 h 152"/>
                <a:gd name="T4" fmla="*/ 56 w 56"/>
                <a:gd name="T5" fmla="*/ 152 h 152"/>
                <a:gd name="T6" fmla="*/ 56 w 56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52">
                  <a:moveTo>
                    <a:pt x="0" y="0"/>
                  </a:moveTo>
                  <a:lnTo>
                    <a:pt x="0" y="152"/>
                  </a:lnTo>
                  <a:lnTo>
                    <a:pt x="56" y="152"/>
                  </a:lnTo>
                  <a:lnTo>
                    <a:pt x="56" y="0"/>
                  </a:ln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00"/>
            <p:cNvSpPr/>
            <p:nvPr/>
          </p:nvSpPr>
          <p:spPr bwMode="auto">
            <a:xfrm>
              <a:off x="2103872" y="5645108"/>
              <a:ext cx="431160" cy="102915"/>
            </a:xfrm>
            <a:custGeom>
              <a:avLst/>
              <a:gdLst>
                <a:gd name="T0" fmla="*/ 327 w 398"/>
                <a:gd name="T1" fmla="*/ 95 h 95"/>
                <a:gd name="T2" fmla="*/ 0 w 398"/>
                <a:gd name="T3" fmla="*/ 95 h 95"/>
                <a:gd name="T4" fmla="*/ 19 w 398"/>
                <a:gd name="T5" fmla="*/ 47 h 95"/>
                <a:gd name="T6" fmla="*/ 0 w 398"/>
                <a:gd name="T7" fmla="*/ 0 h 95"/>
                <a:gd name="T8" fmla="*/ 327 w 398"/>
                <a:gd name="T9" fmla="*/ 0 h 95"/>
                <a:gd name="T10" fmla="*/ 398 w 398"/>
                <a:gd name="T11" fmla="*/ 47 h 95"/>
                <a:gd name="T12" fmla="*/ 327 w 398"/>
                <a:gd name="T1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8" h="95">
                  <a:moveTo>
                    <a:pt x="327" y="95"/>
                  </a:moveTo>
                  <a:lnTo>
                    <a:pt x="0" y="95"/>
                  </a:lnTo>
                  <a:lnTo>
                    <a:pt x="19" y="47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98" y="47"/>
                  </a:lnTo>
                  <a:lnTo>
                    <a:pt x="327" y="95"/>
                  </a:ln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01"/>
            <p:cNvSpPr/>
            <p:nvPr/>
          </p:nvSpPr>
          <p:spPr bwMode="auto">
            <a:xfrm>
              <a:off x="2062706" y="5789190"/>
              <a:ext cx="431160" cy="101832"/>
            </a:xfrm>
            <a:custGeom>
              <a:avLst/>
              <a:gdLst>
                <a:gd name="T0" fmla="*/ 71 w 398"/>
                <a:gd name="T1" fmla="*/ 0 h 94"/>
                <a:gd name="T2" fmla="*/ 398 w 398"/>
                <a:gd name="T3" fmla="*/ 0 h 94"/>
                <a:gd name="T4" fmla="*/ 379 w 398"/>
                <a:gd name="T5" fmla="*/ 47 h 94"/>
                <a:gd name="T6" fmla="*/ 398 w 398"/>
                <a:gd name="T7" fmla="*/ 94 h 94"/>
                <a:gd name="T8" fmla="*/ 71 w 398"/>
                <a:gd name="T9" fmla="*/ 94 h 94"/>
                <a:gd name="T10" fmla="*/ 0 w 398"/>
                <a:gd name="T11" fmla="*/ 47 h 94"/>
                <a:gd name="T12" fmla="*/ 71 w 398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8" h="94">
                  <a:moveTo>
                    <a:pt x="71" y="0"/>
                  </a:moveTo>
                  <a:lnTo>
                    <a:pt x="398" y="0"/>
                  </a:lnTo>
                  <a:lnTo>
                    <a:pt x="379" y="47"/>
                  </a:lnTo>
                  <a:lnTo>
                    <a:pt x="398" y="94"/>
                  </a:lnTo>
                  <a:lnTo>
                    <a:pt x="71" y="94"/>
                  </a:lnTo>
                  <a:lnTo>
                    <a:pt x="0" y="47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-24295" y="507580"/>
            <a:ext cx="4607733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Lao UI" panose="020B0502040204020203" pitchFamily="34" charset="0"/>
              </a:rPr>
              <a:t>流程图</a:t>
            </a:r>
          </a:p>
        </p:txBody>
      </p:sp>
      <p:sp>
        <p:nvSpPr>
          <p:cNvPr id="32" name="矩形 31"/>
          <p:cNvSpPr/>
          <p:nvPr/>
        </p:nvSpPr>
        <p:spPr>
          <a:xfrm>
            <a:off x="10462571" y="2307167"/>
            <a:ext cx="125170" cy="2219326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C58AE1D-AF6D-BEFA-F8A2-889C579A5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6295" cy="68580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C5B9917-2B9F-83D8-F028-5A9967234BE5}"/>
              </a:ext>
            </a:extLst>
          </p:cNvPr>
          <p:cNvSpPr txBox="1"/>
          <p:nvPr/>
        </p:nvSpPr>
        <p:spPr>
          <a:xfrm>
            <a:off x="149087" y="201977"/>
            <a:ext cx="243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项目架构流程图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 rot="5400000">
            <a:off x="11468691" y="-457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rot="16200000">
            <a:off x="10731661" y="735319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10800000">
            <a:off x="11473265" y="71968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>
            <a:off x="10740809" y="191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rot="16200000">
            <a:off x="10020607" y="735320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rot="5400000">
            <a:off x="10022075" y="-1275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rot="10800000">
            <a:off x="11473265" y="1458627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>
            <a:off x="10736232" y="143843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6299" y="240052"/>
            <a:ext cx="46077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Impact" panose="020B0806030902050204" pitchFamily="34" charset="0"/>
                <a:cs typeface="Lao UI" panose="020B0502040204020203" pitchFamily="34" charset="0"/>
              </a:rPr>
              <a:t>系统用例图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441405-724E-7946-C367-BBD8577D6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70" y="0"/>
            <a:ext cx="5587659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/>
        </p:nvSpPr>
        <p:spPr>
          <a:xfrm>
            <a:off x="4813526" y="104774"/>
            <a:ext cx="2564948" cy="2143125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95600"/>
              <a:gd name="connsiteX1-25" fmla="*/ 2762250 w 2762250"/>
              <a:gd name="connsiteY1-26" fmla="*/ 0 h 2895600"/>
              <a:gd name="connsiteX2-27" fmla="*/ 2762250 w 2762250"/>
              <a:gd name="connsiteY2-28" fmla="*/ 2466975 h 2895600"/>
              <a:gd name="connsiteX3-29" fmla="*/ 1356946 w 2762250"/>
              <a:gd name="connsiteY3-30" fmla="*/ 2895600 h 2895600"/>
              <a:gd name="connsiteX4-31" fmla="*/ 0 w 2762250"/>
              <a:gd name="connsiteY4-32" fmla="*/ 2466975 h 2895600"/>
              <a:gd name="connsiteX5-33" fmla="*/ 0 w 2762250"/>
              <a:gd name="connsiteY5-34" fmla="*/ 0 h 2895600"/>
              <a:gd name="connsiteX0-35" fmla="*/ 0 w 2762250"/>
              <a:gd name="connsiteY0-36" fmla="*/ 0 h 2895600"/>
              <a:gd name="connsiteX1-37" fmla="*/ 2762250 w 2762250"/>
              <a:gd name="connsiteY1-38" fmla="*/ 0 h 2895600"/>
              <a:gd name="connsiteX2-39" fmla="*/ 2762250 w 2762250"/>
              <a:gd name="connsiteY2-40" fmla="*/ 2466975 h 2895600"/>
              <a:gd name="connsiteX3-41" fmla="*/ 1397977 w 2762250"/>
              <a:gd name="connsiteY3-42" fmla="*/ 2895600 h 2895600"/>
              <a:gd name="connsiteX4-43" fmla="*/ 0 w 2762250"/>
              <a:gd name="connsiteY4-44" fmla="*/ 2466975 h 2895600"/>
              <a:gd name="connsiteX5-45" fmla="*/ 0 w 2762250"/>
              <a:gd name="connsiteY5-46" fmla="*/ 0 h 2895600"/>
              <a:gd name="connsiteX0-47" fmla="*/ 0 w 2762250"/>
              <a:gd name="connsiteY0-48" fmla="*/ 0 h 2895600"/>
              <a:gd name="connsiteX1-49" fmla="*/ 2762250 w 2762250"/>
              <a:gd name="connsiteY1-50" fmla="*/ 0 h 2895600"/>
              <a:gd name="connsiteX2-51" fmla="*/ 2762250 w 2762250"/>
              <a:gd name="connsiteY2-52" fmla="*/ 2466975 h 2895600"/>
              <a:gd name="connsiteX3-53" fmla="*/ 1377461 w 2762250"/>
              <a:gd name="connsiteY3-54" fmla="*/ 2895600 h 2895600"/>
              <a:gd name="connsiteX4-55" fmla="*/ 0 w 2762250"/>
              <a:gd name="connsiteY4-56" fmla="*/ 2466975 h 2895600"/>
              <a:gd name="connsiteX5-57" fmla="*/ 0 w 2762250"/>
              <a:gd name="connsiteY5-58" fmla="*/ 0 h 2895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9560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7461" y="289560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5130" y="539115"/>
            <a:ext cx="118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2784763" y="4006800"/>
            <a:ext cx="6710400" cy="583200"/>
          </a:xfrm>
        </p:spPr>
        <p:txBody>
          <a:bodyPr/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关键技术实现与挑战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60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26C3DD-FE07-451E-94B9-0723453E31D1}"/>
              </a:ext>
            </a:extLst>
          </p:cNvPr>
          <p:cNvSpPr txBox="1"/>
          <p:nvPr/>
        </p:nvSpPr>
        <p:spPr>
          <a:xfrm>
            <a:off x="1727381" y="1544506"/>
            <a:ext cx="205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DeepSeek+dify</a:t>
            </a:r>
            <a:r>
              <a:rPr lang="zh-CN" altLang="en-US" dirty="0">
                <a:solidFill>
                  <a:schemeClr val="bg1"/>
                </a:solidFill>
              </a:rPr>
              <a:t>：本地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工作流，模型管理、知识库、工作流编排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135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7"/>
  <p:tag name="KSO_WM_SLIDE_INDEX" val="7"/>
  <p:tag name="KSO_WM_SLIDE_ITEM_CNT" val="0"/>
  <p:tag name="KSO_WM_SLIDE_TYPE" val="text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3"/>
  <p:tag name="KSO_WM_SLIDE_INDEX" val="3"/>
  <p:tag name="KSO_WM_SLIDE_ITEM_CNT" val="0"/>
  <p:tag name="KSO_WM_SLIDE_TYPE" val="sectionTitle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13"/>
  <p:tag name="KSO_WM_SLIDE_INDEX" val="13"/>
  <p:tag name="KSO_WM_SLIDE_ITEM_CNT" val="0"/>
  <p:tag name="KSO_WM_SLIDE_TYPE" val="text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13"/>
  <p:tag name="KSO_WM_SLIDE_INDEX" val="13"/>
  <p:tag name="KSO_WM_SLIDE_ITEM_CNT" val="0"/>
  <p:tag name="KSO_WM_SLIDE_TYPE" val="text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13"/>
  <p:tag name="KSO_WM_SLIDE_INDEX" val="13"/>
  <p:tag name="KSO_WM_SLIDE_ITEM_CNT" val="0"/>
  <p:tag name="KSO_WM_SLIDE_TYPE" val="text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3"/>
  <p:tag name="KSO_WM_SLIDE_INDEX" val="3"/>
  <p:tag name="KSO_WM_SLIDE_ITEM_CNT" val="0"/>
  <p:tag name="KSO_WM_SLIDE_TYPE" val="sectionTitle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135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0"/>
  <p:tag name="KSO_WM_SLIDE_INDEX" val="20"/>
  <p:tag name="KSO_WM_SLIDE_ITEM_CNT" val="0"/>
  <p:tag name="KSO_WM_SLIDE_TYPE" val="text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TEMPLATE_THUMBS_INDEX" val="1、2、3、4、6、8、10、12、16、18、21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1"/>
  <p:tag name="KSO_WM_SLIDE_INDEX" val="21"/>
  <p:tag name="KSO_WM_SLIDE_ITEM_CNT" val="0"/>
  <p:tag name="KSO_WM_SLIDE_TYPE" val="endPage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1"/>
  <p:tag name="KSO_WM_SLIDE_INDEX" val="1"/>
  <p:tag name="KSO_WM_SLIDE_ITEM_CNT" val="0"/>
  <p:tag name="KSO_WM_SLIDE_TYPE" val="title"/>
  <p:tag name="KSO_WM_TEMPLATE_THUMBS_INDEX" val="1、2、3、4、6、8、10、12、16、18、21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2"/>
  <p:tag name="KSO_WM_SLIDE_INDEX" val="2"/>
  <p:tag name="KSO_WM_SLIDE_ITEM_CNT" val="0"/>
  <p:tag name="KSO_WM_SLIDE_TYPE" val="contents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3"/>
  <p:tag name="KSO_WM_SLIDE_INDEX" val="3"/>
  <p:tag name="KSO_WM_SLIDE_ITEM_CNT" val="0"/>
  <p:tag name="KSO_WM_SLIDE_TYPE" val="sectionTitle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5"/>
  <p:tag name="KSO_WM_SLIDE_INDEX" val="5"/>
  <p:tag name="KSO_WM_SLIDE_ITEM_CNT" val="0"/>
  <p:tag name="KSO_WM_SLIDE_TYPE" val="text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3"/>
  <p:tag name="KSO_WM_SLIDE_INDEX" val="3"/>
  <p:tag name="KSO_WM_SLIDE_ITEM_CNT" val="0"/>
  <p:tag name="KSO_WM_SLIDE_TYPE" val="sectionTitle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350"/>
  <p:tag name="KSO_WM_TAG_VERSION" val="1.0"/>
  <p:tag name="KSO_WM_SLIDE_ID" val="basetag20161350_6"/>
  <p:tag name="KSO_WM_SLIDE_INDEX" val="6"/>
  <p:tag name="KSO_WM_SLIDE_ITEM_CNT" val="0"/>
  <p:tag name="KSO_WM_SLIDE_TYPE" val="text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1043</Words>
  <Application>Microsoft Office PowerPoint</Application>
  <PresentationFormat>宽屏</PresentationFormat>
  <Paragraphs>93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DFKai-SB</vt:lpstr>
      <vt:lpstr>Dotum</vt:lpstr>
      <vt:lpstr>方正幼线简体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1_Office 主题</vt:lpstr>
      <vt:lpstr>PowerPoint 演示文稿</vt:lpstr>
      <vt:lpstr>PowerPoint 演示文稿</vt:lpstr>
      <vt:lpstr>项目概述</vt:lpstr>
      <vt:lpstr>PowerPoint 演示文稿</vt:lpstr>
      <vt:lpstr>系统架构</vt:lpstr>
      <vt:lpstr>PowerPoint 演示文稿</vt:lpstr>
      <vt:lpstr>PowerPoint 演示文稿</vt:lpstr>
      <vt:lpstr>关键技术实现与挑战</vt:lpstr>
      <vt:lpstr>PowerPoint 演示文稿</vt:lpstr>
      <vt:lpstr>PowerPoint 演示文稿</vt:lpstr>
      <vt:lpstr>PowerPoint 演示文稿</vt:lpstr>
      <vt:lpstr>项目成果展示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总结与反思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Mingrui Zhang</dc:creator>
  <cp:lastModifiedBy>Arien F</cp:lastModifiedBy>
  <cp:revision>108</cp:revision>
  <dcterms:created xsi:type="dcterms:W3CDTF">2015-05-05T08:02:00Z</dcterms:created>
  <dcterms:modified xsi:type="dcterms:W3CDTF">2025-07-13T00:09:14Z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